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Nuni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FFE690-7185-4382-B409-A90F6F778EC5}">
  <a:tblStyle styleId="{DCFFE690-7185-4382-B409-A90F6F778E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italic.fntdata"/><Relationship Id="rId14" Type="http://schemas.openxmlformats.org/officeDocument/2006/relationships/slide" Target="slides/slide8.xml"/><Relationship Id="rId36" Type="http://schemas.openxmlformats.org/officeDocument/2006/relationships/font" Target="fonts/Raleway-bold.fntdata"/><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font" Target="fonts/Ralew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dc9e262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dc9e262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e89b0f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e89b0f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6e666b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6e666bf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6e666bf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6e666bf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6e666bf3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6e666bf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6e666bf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6e666bf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e666bf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e666bf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8dc9e262e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8dc9e262e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8dc9e262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8dc9e262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6e666bf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6e666bf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dc9e262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dc9e262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6e666bf3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6e666bf3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dc9e262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dc9e262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dc9e262e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dc9e262e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8dc9e262e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dc9e262e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8dc9e262e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8dc9e262e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8dc9e262e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dc9e262e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8dc9e262e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8dc9e262e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dc9e262e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dc9e262e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dc9e262e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dc9e262e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dc9e262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dc9e262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dc9e262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dc9e262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dc9e262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dc9e262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dc9e262e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c9e262e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dc9e262e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58dc9e262e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8dc9e262e_0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58dc9e262e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8dc9e262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8dc9e262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22175" y="298825"/>
            <a:ext cx="8422200" cy="85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aleway"/>
                <a:ea typeface="Raleway"/>
                <a:cs typeface="Raleway"/>
                <a:sym typeface="Raleway"/>
              </a:rPr>
              <a:t>Suspicious Human Activities Recognition in Railway Stations</a:t>
            </a:r>
            <a:endParaRPr b="1" sz="3000">
              <a:latin typeface="Raleway"/>
              <a:ea typeface="Raleway"/>
              <a:cs typeface="Raleway"/>
              <a:sym typeface="Raleway"/>
            </a:endParaRPr>
          </a:p>
        </p:txBody>
      </p:sp>
      <p:graphicFrame>
        <p:nvGraphicFramePr>
          <p:cNvPr id="129" name="Google Shape;129;p13"/>
          <p:cNvGraphicFramePr/>
          <p:nvPr/>
        </p:nvGraphicFramePr>
        <p:xfrm>
          <a:off x="199550" y="1239650"/>
          <a:ext cx="3000000" cy="3000000"/>
        </p:xfrm>
        <a:graphic>
          <a:graphicData uri="http://schemas.openxmlformats.org/drawingml/2006/table">
            <a:tbl>
              <a:tblPr>
                <a:noFill/>
                <a:tableStyleId>{DCFFE690-7185-4382-B409-A90F6F778EC5}</a:tableStyleId>
              </a:tblPr>
              <a:tblGrid>
                <a:gridCol w="1748975"/>
                <a:gridCol w="1748975"/>
                <a:gridCol w="1748975"/>
                <a:gridCol w="1748975"/>
                <a:gridCol w="1748975"/>
              </a:tblGrid>
              <a:tr h="424725">
                <a:tc>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NAME</a:t>
                      </a:r>
                      <a:endParaRPr b="1">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ENROLLMENT NUMBER</a:t>
                      </a:r>
                      <a:endParaRPr b="1">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EMAIL ID</a:t>
                      </a:r>
                      <a:endParaRPr b="1">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SECTION</a:t>
                      </a:r>
                      <a:endParaRPr b="1">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CONTACT NUMBER</a:t>
                      </a:r>
                      <a:endParaRPr b="1">
                        <a:latin typeface="Times New Roman"/>
                        <a:ea typeface="Times New Roman"/>
                        <a:cs typeface="Times New Roman"/>
                        <a:sym typeface="Times New Roman"/>
                      </a:endParaRPr>
                    </a:p>
                  </a:txBody>
                  <a:tcPr marT="91425" marB="91425" marR="91425" marL="91425" anchor="ctr"/>
                </a:tc>
              </a:tr>
              <a:tr h="424725">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Ajinkya Bedekar</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U101116FCS183</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Ajinkya.Bedekar@st.niituniversity.in</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C5</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7389664860</a:t>
                      </a:r>
                      <a:endParaRPr>
                        <a:latin typeface="Times New Roman"/>
                        <a:ea typeface="Times New Roman"/>
                        <a:cs typeface="Times New Roman"/>
                        <a:sym typeface="Times New Roman"/>
                      </a:endParaRPr>
                    </a:p>
                  </a:txBody>
                  <a:tcPr marT="91425" marB="91425" marR="91425" marL="91425" anchor="ctr"/>
                </a:tc>
              </a:tr>
              <a:tr h="424725">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Ankit Gupta</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U101116FCS267</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Ankit.Gupta@st.niituniversity.in</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C5</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9660765363</a:t>
                      </a:r>
                      <a:endParaRPr>
                        <a:latin typeface="Times New Roman"/>
                        <a:ea typeface="Times New Roman"/>
                        <a:cs typeface="Times New Roman"/>
                        <a:sym typeface="Times New Roman"/>
                      </a:endParaRPr>
                    </a:p>
                  </a:txBody>
                  <a:tcPr marT="91425" marB="91425" marR="91425" marL="91425" anchor="ctr"/>
                </a:tc>
              </a:tr>
              <a:tr h="424725">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Deeptonabho Dutta</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U101116FCS030</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Deeptonabho.Dutta@st.niituniversity.in</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C5</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9674525644</a:t>
                      </a:r>
                      <a:endParaRPr>
                        <a:latin typeface="Times New Roman"/>
                        <a:ea typeface="Times New Roman"/>
                        <a:cs typeface="Times New Roman"/>
                        <a:sym typeface="Times New Roman"/>
                      </a:endParaRPr>
                    </a:p>
                  </a:txBody>
                  <a:tcPr marT="91425" marB="91425" marR="91425" marL="91425" anchor="ctr"/>
                </a:tc>
              </a:tr>
              <a:tr h="424725">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Dhruva Agarwal</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U101116FCS177</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Dhruva.Agarwal@st.niituniversity.in</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C5</a:t>
                      </a:r>
                      <a:endParaRPr>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a:latin typeface="Times New Roman"/>
                          <a:ea typeface="Times New Roman"/>
                          <a:cs typeface="Times New Roman"/>
                          <a:sym typeface="Times New Roman"/>
                        </a:rPr>
                        <a:t>7339764074</a:t>
                      </a:r>
                      <a:endParaRPr>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2"/>
          <p:cNvSpPr/>
          <p:nvPr/>
        </p:nvSpPr>
        <p:spPr>
          <a:xfrm>
            <a:off x="3130000" y="1420588"/>
            <a:ext cx="2376300" cy="2307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Extract frame from video</a:t>
            </a:r>
            <a:endParaRPr b="0" i="0" sz="1400" u="none" cap="none" strike="noStrike">
              <a:solidFill>
                <a:srgbClr val="000000"/>
              </a:solidFill>
              <a:latin typeface="Arial"/>
              <a:ea typeface="Arial"/>
              <a:cs typeface="Arial"/>
              <a:sym typeface="Arial"/>
            </a:endParaRPr>
          </a:p>
        </p:txBody>
      </p:sp>
      <p:sp>
        <p:nvSpPr>
          <p:cNvPr id="214" name="Google Shape;214;p22"/>
          <p:cNvSpPr/>
          <p:nvPr/>
        </p:nvSpPr>
        <p:spPr>
          <a:xfrm>
            <a:off x="4113238" y="1651288"/>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2"/>
          <p:cNvSpPr/>
          <p:nvPr/>
        </p:nvSpPr>
        <p:spPr>
          <a:xfrm>
            <a:off x="3129988" y="1999288"/>
            <a:ext cx="2376300" cy="2307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Preprocessing</a:t>
            </a:r>
            <a:endParaRPr b="0" i="0" sz="1400" u="none" cap="none" strike="noStrike">
              <a:solidFill>
                <a:srgbClr val="000000"/>
              </a:solidFill>
              <a:latin typeface="Arial"/>
              <a:ea typeface="Arial"/>
              <a:cs typeface="Arial"/>
              <a:sym typeface="Arial"/>
            </a:endParaRPr>
          </a:p>
        </p:txBody>
      </p:sp>
      <p:sp>
        <p:nvSpPr>
          <p:cNvPr id="216" name="Google Shape;216;p22"/>
          <p:cNvSpPr/>
          <p:nvPr/>
        </p:nvSpPr>
        <p:spPr>
          <a:xfrm>
            <a:off x="4113238" y="2229988"/>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2"/>
          <p:cNvSpPr/>
          <p:nvPr/>
        </p:nvSpPr>
        <p:spPr>
          <a:xfrm>
            <a:off x="3129988" y="2577988"/>
            <a:ext cx="2376300" cy="2307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Detect Activity</a:t>
            </a:r>
            <a:endParaRPr b="0" i="0" sz="1400" u="none" cap="none" strike="noStrike">
              <a:solidFill>
                <a:srgbClr val="000000"/>
              </a:solidFill>
              <a:latin typeface="Arial"/>
              <a:ea typeface="Arial"/>
              <a:cs typeface="Arial"/>
              <a:sym typeface="Arial"/>
            </a:endParaRPr>
          </a:p>
        </p:txBody>
      </p:sp>
      <p:sp>
        <p:nvSpPr>
          <p:cNvPr id="218" name="Google Shape;218;p22"/>
          <p:cNvSpPr/>
          <p:nvPr/>
        </p:nvSpPr>
        <p:spPr>
          <a:xfrm>
            <a:off x="4113238" y="2808688"/>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2"/>
          <p:cNvSpPr/>
          <p:nvPr/>
        </p:nvSpPr>
        <p:spPr>
          <a:xfrm>
            <a:off x="3479713" y="3156688"/>
            <a:ext cx="1515900" cy="742500"/>
          </a:xfrm>
          <a:prstGeom prst="ellipse">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Use trained model to detect suspiciousness</a:t>
            </a:r>
            <a:endParaRPr b="0" i="0" sz="1000" u="none" cap="none" strike="noStrike">
              <a:solidFill>
                <a:srgbClr val="000000"/>
              </a:solidFill>
              <a:latin typeface="Arial"/>
              <a:ea typeface="Arial"/>
              <a:cs typeface="Arial"/>
              <a:sym typeface="Arial"/>
            </a:endParaRPr>
          </a:p>
        </p:txBody>
      </p:sp>
      <p:sp>
        <p:nvSpPr>
          <p:cNvPr id="220" name="Google Shape;220;p22"/>
          <p:cNvSpPr/>
          <p:nvPr/>
        </p:nvSpPr>
        <p:spPr>
          <a:xfrm flipH="1" rot="10800000">
            <a:off x="4995613" y="3408513"/>
            <a:ext cx="742500" cy="638700"/>
          </a:xfrm>
          <a:prstGeom prst="bentUpArrow">
            <a:avLst>
              <a:gd fmla="val 25000" name="adj1"/>
              <a:gd fmla="val 25000" name="adj2"/>
              <a:gd fmla="val 25000" name="adj3"/>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rot="10800000">
            <a:off x="2737213" y="3454913"/>
            <a:ext cx="742500" cy="638700"/>
          </a:xfrm>
          <a:prstGeom prst="bentUpArrow">
            <a:avLst>
              <a:gd fmla="val 25000" name="adj1"/>
              <a:gd fmla="val 25000" name="adj2"/>
              <a:gd fmla="val 25000" name="adj3"/>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2"/>
          <p:cNvSpPr/>
          <p:nvPr/>
        </p:nvSpPr>
        <p:spPr>
          <a:xfrm>
            <a:off x="2903575" y="3392488"/>
            <a:ext cx="409800" cy="270900"/>
          </a:xfrm>
          <a:prstGeom prst="wedgeRectCallout">
            <a:avLst>
              <a:gd fmla="val -20833" name="adj1"/>
              <a:gd fmla="val 62500" name="adj2"/>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Yes</a:t>
            </a:r>
            <a:endParaRPr b="0" i="0" sz="1000" u="none" cap="none" strike="noStrike">
              <a:solidFill>
                <a:srgbClr val="000000"/>
              </a:solidFill>
              <a:latin typeface="Arial"/>
              <a:ea typeface="Arial"/>
              <a:cs typeface="Arial"/>
              <a:sym typeface="Arial"/>
            </a:endParaRPr>
          </a:p>
        </p:txBody>
      </p:sp>
      <p:sp>
        <p:nvSpPr>
          <p:cNvPr id="223" name="Google Shape;223;p22"/>
          <p:cNvSpPr/>
          <p:nvPr/>
        </p:nvSpPr>
        <p:spPr>
          <a:xfrm>
            <a:off x="5096500" y="3392488"/>
            <a:ext cx="409800" cy="270900"/>
          </a:xfrm>
          <a:prstGeom prst="wedgeRectCallout">
            <a:avLst>
              <a:gd fmla="val -20833" name="adj1"/>
              <a:gd fmla="val 62500" name="adj2"/>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No</a:t>
            </a:r>
            <a:endParaRPr b="0" i="0" sz="1000" u="none" cap="none" strike="noStrike">
              <a:solidFill>
                <a:srgbClr val="000000"/>
              </a:solidFill>
              <a:latin typeface="Arial"/>
              <a:ea typeface="Arial"/>
              <a:cs typeface="Arial"/>
              <a:sym typeface="Arial"/>
            </a:endParaRPr>
          </a:p>
        </p:txBody>
      </p:sp>
      <p:sp>
        <p:nvSpPr>
          <p:cNvPr id="224" name="Google Shape;224;p22"/>
          <p:cNvSpPr/>
          <p:nvPr/>
        </p:nvSpPr>
        <p:spPr>
          <a:xfrm>
            <a:off x="4695000" y="4047213"/>
            <a:ext cx="1315200" cy="7425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Proceed to next frame</a:t>
            </a:r>
            <a:endParaRPr b="0" i="0" sz="1400" u="none" cap="none" strike="noStrike">
              <a:solidFill>
                <a:srgbClr val="000000"/>
              </a:solidFill>
              <a:latin typeface="Arial"/>
              <a:ea typeface="Arial"/>
              <a:cs typeface="Arial"/>
              <a:sym typeface="Arial"/>
            </a:endParaRPr>
          </a:p>
        </p:txBody>
      </p:sp>
      <p:sp>
        <p:nvSpPr>
          <p:cNvPr id="225" name="Google Shape;225;p22"/>
          <p:cNvSpPr/>
          <p:nvPr/>
        </p:nvSpPr>
        <p:spPr>
          <a:xfrm flipH="1" rot="10800000">
            <a:off x="6032863" y="1308100"/>
            <a:ext cx="758700" cy="3349200"/>
          </a:xfrm>
          <a:prstGeom prst="curvedLeftArrow">
            <a:avLst>
              <a:gd fmla="val 25000" name="adj1"/>
              <a:gd fmla="val 50000" name="adj2"/>
              <a:gd fmla="val 25000" name="adj3"/>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2"/>
          <p:cNvSpPr/>
          <p:nvPr/>
        </p:nvSpPr>
        <p:spPr>
          <a:xfrm>
            <a:off x="2372325" y="4093624"/>
            <a:ext cx="1315200" cy="6960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Send alert to admin</a:t>
            </a:r>
            <a:endParaRPr b="0" i="0" sz="1400" u="none" cap="none" strike="noStrike">
              <a:solidFill>
                <a:srgbClr val="000000"/>
              </a:solidFill>
              <a:latin typeface="Arial"/>
              <a:ea typeface="Arial"/>
              <a:cs typeface="Arial"/>
              <a:sym typeface="Arial"/>
            </a:endParaRPr>
          </a:p>
        </p:txBody>
      </p:sp>
      <p:sp>
        <p:nvSpPr>
          <p:cNvPr id="227" name="Google Shape;227;p22"/>
          <p:cNvSpPr/>
          <p:nvPr/>
        </p:nvSpPr>
        <p:spPr>
          <a:xfrm>
            <a:off x="3745638" y="4314100"/>
            <a:ext cx="885600" cy="371400"/>
          </a:xfrm>
          <a:prstGeom prst="right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2"/>
          <p:cNvSpPr txBox="1"/>
          <p:nvPr>
            <p:ph type="title"/>
          </p:nvPr>
        </p:nvSpPr>
        <p:spPr>
          <a:xfrm>
            <a:off x="819150" y="236000"/>
            <a:ext cx="7505700" cy="95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WORKFLOW OF OUR SOFTWARE</a:t>
            </a:r>
            <a:endParaRPr>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3"/>
          <p:cNvSpPr/>
          <p:nvPr/>
        </p:nvSpPr>
        <p:spPr>
          <a:xfrm>
            <a:off x="6376900" y="125450"/>
            <a:ext cx="2427300" cy="4611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u="none" cap="none" strike="noStrike">
                <a:solidFill>
                  <a:srgbClr val="000000"/>
                </a:solidFill>
                <a:latin typeface="Arial"/>
                <a:ea typeface="Arial"/>
                <a:cs typeface="Arial"/>
                <a:sym typeface="Arial"/>
              </a:rPr>
              <a:t>Extract </a:t>
            </a:r>
            <a:r>
              <a:rPr lang="en"/>
              <a:t>image sequence </a:t>
            </a:r>
            <a:r>
              <a:rPr b="0" i="0" lang="en" u="none" cap="none" strike="noStrike">
                <a:solidFill>
                  <a:srgbClr val="000000"/>
                </a:solidFill>
                <a:latin typeface="Arial"/>
                <a:ea typeface="Arial"/>
                <a:cs typeface="Arial"/>
                <a:sym typeface="Arial"/>
              </a:rPr>
              <a:t> from video</a:t>
            </a:r>
            <a:endParaRPr b="0" i="0" u="none" cap="none" strike="noStrike">
              <a:solidFill>
                <a:srgbClr val="000000"/>
              </a:solidFill>
              <a:latin typeface="Arial"/>
              <a:ea typeface="Arial"/>
              <a:cs typeface="Arial"/>
              <a:sym typeface="Arial"/>
            </a:endParaRPr>
          </a:p>
        </p:txBody>
      </p:sp>
      <p:sp>
        <p:nvSpPr>
          <p:cNvPr id="234" name="Google Shape;234;p23"/>
          <p:cNvSpPr/>
          <p:nvPr/>
        </p:nvSpPr>
        <p:spPr>
          <a:xfrm>
            <a:off x="7411263" y="586550"/>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a:off x="6428013" y="934550"/>
            <a:ext cx="2376300" cy="2307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u="none" cap="none" strike="noStrike">
                <a:solidFill>
                  <a:srgbClr val="000000"/>
                </a:solidFill>
                <a:latin typeface="Arial"/>
                <a:ea typeface="Arial"/>
                <a:cs typeface="Arial"/>
                <a:sym typeface="Arial"/>
              </a:rPr>
              <a:t>Image Preprocessing</a:t>
            </a:r>
            <a:endParaRPr b="0" i="0" u="none" cap="none" strike="noStrike">
              <a:solidFill>
                <a:srgbClr val="000000"/>
              </a:solidFill>
              <a:latin typeface="Arial"/>
              <a:ea typeface="Arial"/>
              <a:cs typeface="Arial"/>
              <a:sym typeface="Arial"/>
            </a:endParaRPr>
          </a:p>
        </p:txBody>
      </p:sp>
      <p:sp>
        <p:nvSpPr>
          <p:cNvPr id="236" name="Google Shape;236;p23"/>
          <p:cNvSpPr/>
          <p:nvPr/>
        </p:nvSpPr>
        <p:spPr>
          <a:xfrm>
            <a:off x="7411263" y="1165251"/>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6428025" y="1513250"/>
            <a:ext cx="2288100" cy="3096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Feature Extraction</a:t>
            </a:r>
            <a:endParaRPr b="0" i="0" u="none" cap="none" strike="noStrike">
              <a:solidFill>
                <a:srgbClr val="000000"/>
              </a:solidFill>
              <a:latin typeface="Arial"/>
              <a:ea typeface="Arial"/>
              <a:cs typeface="Arial"/>
              <a:sym typeface="Arial"/>
            </a:endParaRPr>
          </a:p>
        </p:txBody>
      </p:sp>
      <p:sp>
        <p:nvSpPr>
          <p:cNvPr id="238" name="Google Shape;238;p23"/>
          <p:cNvSpPr/>
          <p:nvPr/>
        </p:nvSpPr>
        <p:spPr>
          <a:xfrm>
            <a:off x="7411263" y="1822851"/>
            <a:ext cx="409800" cy="348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6428025" y="2170850"/>
            <a:ext cx="2376300" cy="3480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t/>
            </a:r>
            <a:endParaRPr>
              <a:solidFill>
                <a:srgbClr val="000000"/>
              </a:solidFill>
            </a:endParaRPr>
          </a:p>
          <a:p>
            <a:pPr indent="0" lvl="0" marL="0" rtl="0" algn="ctr">
              <a:spcBef>
                <a:spcPts val="0"/>
              </a:spcBef>
              <a:spcAft>
                <a:spcPts val="0"/>
              </a:spcAft>
              <a:buClr>
                <a:srgbClr val="000000"/>
              </a:buClr>
              <a:buSzPts val="1400"/>
              <a:buFont typeface="Arial"/>
              <a:buNone/>
            </a:pPr>
            <a:r>
              <a:rPr lang="en">
                <a:solidFill>
                  <a:srgbClr val="000000"/>
                </a:solidFill>
              </a:rPr>
              <a:t>Divide Dataset </a:t>
            </a:r>
            <a:endParaRPr>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a:p>
        </p:txBody>
      </p:sp>
      <p:sp>
        <p:nvSpPr>
          <p:cNvPr id="240" name="Google Shape;240;p23"/>
          <p:cNvSpPr/>
          <p:nvPr/>
        </p:nvSpPr>
        <p:spPr>
          <a:xfrm rot="1584927">
            <a:off x="7069164" y="2471548"/>
            <a:ext cx="256925" cy="525254"/>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flipH="1" rot="-1584927">
            <a:off x="7831561" y="2471548"/>
            <a:ext cx="256925" cy="525254"/>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6428025" y="2908175"/>
            <a:ext cx="1184200" cy="348000"/>
          </a:xfrm>
          <a:prstGeom prst="flowChartProcess">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Training Set</a:t>
            </a:r>
            <a:endParaRPr/>
          </a:p>
        </p:txBody>
      </p:sp>
      <p:sp>
        <p:nvSpPr>
          <p:cNvPr id="243" name="Google Shape;243;p23"/>
          <p:cNvSpPr/>
          <p:nvPr/>
        </p:nvSpPr>
        <p:spPr>
          <a:xfrm>
            <a:off x="7739025" y="2908175"/>
            <a:ext cx="1184200" cy="348000"/>
          </a:xfrm>
          <a:prstGeom prst="flowChartProcess">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Testing Set</a:t>
            </a:r>
            <a:endParaRPr/>
          </a:p>
        </p:txBody>
      </p:sp>
      <p:sp>
        <p:nvSpPr>
          <p:cNvPr id="244" name="Google Shape;244;p23"/>
          <p:cNvSpPr/>
          <p:nvPr/>
        </p:nvSpPr>
        <p:spPr>
          <a:xfrm>
            <a:off x="6877625" y="3256175"/>
            <a:ext cx="285000" cy="2850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6428075" y="3524450"/>
            <a:ext cx="1184100" cy="6396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Build Recognition Model</a:t>
            </a:r>
            <a:endParaRPr b="0" i="0" u="none" cap="none" strike="noStrike">
              <a:solidFill>
                <a:srgbClr val="000000"/>
              </a:solidFill>
              <a:latin typeface="Arial"/>
              <a:ea typeface="Arial"/>
              <a:cs typeface="Arial"/>
              <a:sym typeface="Arial"/>
            </a:endParaRPr>
          </a:p>
        </p:txBody>
      </p:sp>
      <p:sp>
        <p:nvSpPr>
          <p:cNvPr id="246" name="Google Shape;246;p23"/>
          <p:cNvSpPr/>
          <p:nvPr/>
        </p:nvSpPr>
        <p:spPr>
          <a:xfrm rot="-5400000">
            <a:off x="7561375" y="3752500"/>
            <a:ext cx="305400" cy="2037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7821075" y="3492375"/>
            <a:ext cx="1102200" cy="6396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Apply Model on Test Data</a:t>
            </a:r>
            <a:endParaRPr b="0" i="0" u="none" cap="none" strike="noStrike">
              <a:solidFill>
                <a:srgbClr val="000000"/>
              </a:solidFill>
              <a:latin typeface="Arial"/>
              <a:ea typeface="Arial"/>
              <a:cs typeface="Arial"/>
              <a:sym typeface="Arial"/>
            </a:endParaRPr>
          </a:p>
        </p:txBody>
      </p:sp>
      <p:sp>
        <p:nvSpPr>
          <p:cNvPr id="248" name="Google Shape;248;p23"/>
          <p:cNvSpPr/>
          <p:nvPr/>
        </p:nvSpPr>
        <p:spPr>
          <a:xfrm>
            <a:off x="8144325" y="3256175"/>
            <a:ext cx="285000" cy="2307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8144325" y="4137475"/>
            <a:ext cx="285000" cy="2307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a:off x="7735725" y="4368175"/>
            <a:ext cx="1184100" cy="6396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Evaluate Accuracy using scoring</a:t>
            </a:r>
            <a:endParaRPr b="0" i="0" sz="1100" u="none" cap="none" strike="noStrike">
              <a:solidFill>
                <a:srgbClr val="000000"/>
              </a:solidFill>
              <a:latin typeface="Arial"/>
              <a:ea typeface="Arial"/>
              <a:cs typeface="Arial"/>
              <a:sym typeface="Arial"/>
            </a:endParaRPr>
          </a:p>
        </p:txBody>
      </p:sp>
      <p:sp>
        <p:nvSpPr>
          <p:cNvPr id="251" name="Google Shape;251;p23"/>
          <p:cNvSpPr/>
          <p:nvPr/>
        </p:nvSpPr>
        <p:spPr>
          <a:xfrm rot="5400000">
            <a:off x="7497025" y="4584650"/>
            <a:ext cx="305400" cy="203700"/>
          </a:xfrm>
          <a:prstGeom prst="downArrow">
            <a:avLst>
              <a:gd fmla="val 50000" name="adj1"/>
              <a:gd fmla="val 50000" name="adj2"/>
            </a:avLst>
          </a:prstGeom>
          <a:solidFill>
            <a:srgbClr val="75757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6453575" y="4368175"/>
            <a:ext cx="1133100" cy="639600"/>
          </a:xfrm>
          <a:prstGeom prst="roundRect">
            <a:avLst>
              <a:gd fmla="val 16667" name="adj"/>
            </a:avLst>
          </a:prstGeom>
          <a:solidFill>
            <a:srgbClr val="E69138"/>
          </a:solidFill>
          <a:ln cap="flat" cmpd="sng" w="952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Repeat using other models to get best score</a:t>
            </a:r>
            <a:endParaRPr b="0" i="0" sz="1100" u="none" cap="none" strike="noStrike">
              <a:solidFill>
                <a:srgbClr val="000000"/>
              </a:solidFill>
              <a:latin typeface="Arial"/>
              <a:ea typeface="Arial"/>
              <a:cs typeface="Arial"/>
              <a:sym typeface="Arial"/>
            </a:endParaRPr>
          </a:p>
        </p:txBody>
      </p:sp>
      <p:sp>
        <p:nvSpPr>
          <p:cNvPr id="253" name="Google Shape;253;p23"/>
          <p:cNvSpPr txBox="1"/>
          <p:nvPr>
            <p:ph type="title"/>
          </p:nvPr>
        </p:nvSpPr>
        <p:spPr>
          <a:xfrm>
            <a:off x="819150" y="617000"/>
            <a:ext cx="4658400" cy="3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METHOD OF CREATING </a:t>
            </a:r>
            <a:r>
              <a:rPr b="1" lang="en">
                <a:latin typeface="Raleway"/>
                <a:ea typeface="Raleway"/>
                <a:cs typeface="Raleway"/>
                <a:sym typeface="Raleway"/>
              </a:rPr>
              <a:t>CUSTOM MODEL</a:t>
            </a:r>
            <a:endParaRPr b="1">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259" name="Google Shape;259;p24"/>
          <p:cNvSpPr txBox="1"/>
          <p:nvPr>
            <p:ph idx="1" type="body"/>
          </p:nvPr>
        </p:nvSpPr>
        <p:spPr>
          <a:xfrm>
            <a:off x="819150" y="15131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SINGLE SHOT DETECTION :</a:t>
            </a:r>
            <a:endParaRPr b="1"/>
          </a:p>
          <a:p>
            <a:pPr indent="-311150" lvl="0" marL="457200" rtl="0" algn="l">
              <a:spcBef>
                <a:spcPts val="1600"/>
              </a:spcBef>
              <a:spcAft>
                <a:spcPts val="0"/>
              </a:spcAft>
              <a:buSzPts val="1300"/>
              <a:buChar char="●"/>
            </a:pPr>
            <a:r>
              <a:rPr lang="en" sz="1100">
                <a:solidFill>
                  <a:srgbClr val="000000"/>
                </a:solidFill>
                <a:latin typeface="Arial"/>
                <a:ea typeface="Arial"/>
                <a:cs typeface="Arial"/>
                <a:sym typeface="Arial"/>
              </a:rPr>
              <a:t>SSD takes one single shot to detect multiple objects within the ima</a:t>
            </a:r>
            <a:r>
              <a:rPr lang="en" sz="1100">
                <a:solidFill>
                  <a:srgbClr val="000000"/>
                </a:solidFill>
                <a:latin typeface="Arial"/>
                <a:ea typeface="Arial"/>
                <a:cs typeface="Arial"/>
                <a:sym typeface="Arial"/>
              </a:rPr>
              <a:t>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t/>
            </a:r>
            <a:endParaRPr sz="1100">
              <a:solidFill>
                <a:srgbClr val="000000"/>
              </a:solidFill>
              <a:latin typeface="Arial"/>
              <a:ea typeface="Arial"/>
              <a:cs typeface="Arial"/>
              <a:sym typeface="Arial"/>
            </a:endParaRPr>
          </a:p>
        </p:txBody>
      </p:sp>
      <p:pic>
        <p:nvPicPr>
          <p:cNvPr id="260" name="Google Shape;260;p24"/>
          <p:cNvPicPr preferRelativeResize="0"/>
          <p:nvPr/>
        </p:nvPicPr>
        <p:blipFill>
          <a:blip r:embed="rId3">
            <a:alphaModFix/>
          </a:blip>
          <a:stretch>
            <a:fillRect/>
          </a:stretch>
        </p:blipFill>
        <p:spPr>
          <a:xfrm>
            <a:off x="833850" y="2778925"/>
            <a:ext cx="6153424" cy="191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Used : SSD Mobilenet</a:t>
            </a:r>
            <a:endParaRPr/>
          </a:p>
        </p:txBody>
      </p:sp>
      <p:sp>
        <p:nvSpPr>
          <p:cNvPr id="266" name="Google Shape;266;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MobileNets are a class of convolutional neural network designed by researches at Google</a:t>
            </a:r>
            <a:endParaRPr/>
          </a:p>
          <a:p>
            <a:pPr indent="-311150" lvl="0" marL="457200" rtl="0" algn="l">
              <a:spcBef>
                <a:spcPts val="0"/>
              </a:spcBef>
              <a:spcAft>
                <a:spcPts val="0"/>
              </a:spcAft>
              <a:buSzPts val="1300"/>
              <a:buChar char="●"/>
            </a:pPr>
            <a:r>
              <a:rPr lang="en"/>
              <a:t>MobileNets split the convolution into a 3x3 depthwise conv and a 1x1 pointwise conv as opposed to traditional CNNs - a single 3x3 convolution layer followed by batch norm and ReLU</a:t>
            </a:r>
            <a:endParaRPr/>
          </a:p>
          <a:p>
            <a:pPr indent="-311150" lvl="0" marL="457200" rtl="0" algn="l">
              <a:spcBef>
                <a:spcPts val="0"/>
              </a:spcBef>
              <a:spcAft>
                <a:spcPts val="0"/>
              </a:spcAft>
              <a:buSzPts val="1300"/>
              <a:buChar char="●"/>
            </a:pPr>
            <a:r>
              <a:rPr lang="en"/>
              <a:t>As they get bigger, the accuracy decreases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819150" y="5223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Losses (after 10 mins of training)</a:t>
            </a:r>
            <a:endParaRPr/>
          </a:p>
        </p:txBody>
      </p:sp>
      <p:sp>
        <p:nvSpPr>
          <p:cNvPr id="272" name="Google Shape;272;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26"/>
          <p:cNvPicPr preferRelativeResize="0"/>
          <p:nvPr/>
        </p:nvPicPr>
        <p:blipFill>
          <a:blip r:embed="rId3">
            <a:alphaModFix/>
          </a:blip>
          <a:stretch>
            <a:fillRect/>
          </a:stretch>
        </p:blipFill>
        <p:spPr>
          <a:xfrm>
            <a:off x="332525" y="1476925"/>
            <a:ext cx="7611000" cy="313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819150" y="353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Losses(after 22 hours of training)</a:t>
            </a:r>
            <a:endParaRPr/>
          </a:p>
        </p:txBody>
      </p:sp>
      <p:sp>
        <p:nvSpPr>
          <p:cNvPr id="279" name="Google Shape;279;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27"/>
          <p:cNvPicPr preferRelativeResize="0"/>
          <p:nvPr/>
        </p:nvPicPr>
        <p:blipFill>
          <a:blip r:embed="rId3">
            <a:alphaModFix/>
          </a:blip>
          <a:stretch>
            <a:fillRect/>
          </a:stretch>
        </p:blipFill>
        <p:spPr>
          <a:xfrm>
            <a:off x="440875" y="1147099"/>
            <a:ext cx="7799351" cy="335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819150" y="3122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WHEN TO STOP TRAINING</a:t>
            </a:r>
            <a:endParaRPr>
              <a:latin typeface="Raleway"/>
              <a:ea typeface="Raleway"/>
              <a:cs typeface="Raleway"/>
              <a:sym typeface="Raleway"/>
            </a:endParaRPr>
          </a:p>
        </p:txBody>
      </p:sp>
      <p:sp>
        <p:nvSpPr>
          <p:cNvPr id="293" name="Google Shape;293;p29"/>
          <p:cNvSpPr txBox="1"/>
          <p:nvPr>
            <p:ph idx="1" type="body"/>
          </p:nvPr>
        </p:nvSpPr>
        <p:spPr>
          <a:xfrm>
            <a:off x="210700" y="1335500"/>
            <a:ext cx="3922500" cy="35991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plot a graph simultaneously while training our model.</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As soon as the graph drop below 1, we stop the training process.</a:t>
            </a:r>
            <a:endParaRPr sz="1200">
              <a:latin typeface="Times New Roman"/>
              <a:ea typeface="Times New Roman"/>
              <a:cs typeface="Times New Roman"/>
              <a:sym typeface="Times New Roman"/>
            </a:endParaRPr>
          </a:p>
        </p:txBody>
      </p:sp>
      <p:pic>
        <p:nvPicPr>
          <p:cNvPr id="294" name="Google Shape;294;p29"/>
          <p:cNvPicPr preferRelativeResize="0"/>
          <p:nvPr/>
        </p:nvPicPr>
        <p:blipFill>
          <a:blip r:embed="rId3">
            <a:alphaModFix/>
          </a:blip>
          <a:stretch>
            <a:fillRect/>
          </a:stretch>
        </p:blipFill>
        <p:spPr>
          <a:xfrm>
            <a:off x="4133300" y="1335500"/>
            <a:ext cx="4798851" cy="3599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DESIGN &amp; SOLUTION</a:t>
            </a:r>
            <a:endParaRPr>
              <a:latin typeface="Raleway"/>
              <a:ea typeface="Raleway"/>
              <a:cs typeface="Raleway"/>
              <a:sym typeface="Raleway"/>
            </a:endParaRPr>
          </a:p>
        </p:txBody>
      </p:sp>
      <p:sp>
        <p:nvSpPr>
          <p:cNvPr id="300" name="Google Shape;300;p30"/>
          <p:cNvSpPr txBox="1"/>
          <p:nvPr>
            <p:ph idx="1" type="body"/>
          </p:nvPr>
        </p:nvSpPr>
        <p:spPr>
          <a:xfrm>
            <a:off x="602525" y="1616525"/>
            <a:ext cx="7722300" cy="28221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t/>
            </a:r>
            <a:endParaRPr sz="1200">
              <a:latin typeface="Times New Roman"/>
              <a:ea typeface="Times New Roman"/>
              <a:cs typeface="Times New Roman"/>
              <a:sym typeface="Times New Roman"/>
            </a:endParaRPr>
          </a:p>
        </p:txBody>
      </p:sp>
      <p:pic>
        <p:nvPicPr>
          <p:cNvPr id="301" name="Google Shape;301;p30"/>
          <p:cNvPicPr preferRelativeResize="0"/>
          <p:nvPr/>
        </p:nvPicPr>
        <p:blipFill>
          <a:blip r:embed="rId3">
            <a:alphaModFix/>
          </a:blip>
          <a:stretch>
            <a:fillRect/>
          </a:stretch>
        </p:blipFill>
        <p:spPr>
          <a:xfrm>
            <a:off x="819143" y="1990729"/>
            <a:ext cx="2563482" cy="2102675"/>
          </a:xfrm>
          <a:prstGeom prst="rect">
            <a:avLst/>
          </a:prstGeom>
          <a:noFill/>
          <a:ln>
            <a:noFill/>
          </a:ln>
        </p:spPr>
      </p:pic>
      <p:pic>
        <p:nvPicPr>
          <p:cNvPr id="302" name="Google Shape;302;p30"/>
          <p:cNvPicPr preferRelativeResize="0"/>
          <p:nvPr/>
        </p:nvPicPr>
        <p:blipFill>
          <a:blip r:embed="rId4">
            <a:alphaModFix/>
          </a:blip>
          <a:stretch>
            <a:fillRect/>
          </a:stretch>
        </p:blipFill>
        <p:spPr>
          <a:xfrm>
            <a:off x="3602625" y="1990725"/>
            <a:ext cx="3248100" cy="187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31"/>
          <p:cNvPicPr preferRelativeResize="0"/>
          <p:nvPr/>
        </p:nvPicPr>
        <p:blipFill>
          <a:blip r:embed="rId3">
            <a:alphaModFix/>
          </a:blip>
          <a:stretch>
            <a:fillRect/>
          </a:stretch>
        </p:blipFill>
        <p:spPr>
          <a:xfrm>
            <a:off x="1132600" y="575250"/>
            <a:ext cx="6215250" cy="4031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PROBLEM IDENTIFICATION</a:t>
            </a:r>
            <a:endParaRPr>
              <a:latin typeface="Raleway"/>
              <a:ea typeface="Raleway"/>
              <a:cs typeface="Raleway"/>
              <a:sym typeface="Raleway"/>
            </a:endParaRPr>
          </a:p>
        </p:txBody>
      </p:sp>
      <p:sp>
        <p:nvSpPr>
          <p:cNvPr id="135" name="Google Shape;135;p14"/>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Problem Statement:</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To find out about the suspicious activities at the railway station, Indian Government decided to make the software which can read the real time video and classify the activities going on in video as suspicious </a:t>
            </a:r>
            <a:r>
              <a:rPr lang="en" sz="1200">
                <a:latin typeface="Times New Roman"/>
                <a:ea typeface="Times New Roman"/>
                <a:cs typeface="Times New Roman"/>
                <a:sym typeface="Times New Roman"/>
              </a:rPr>
              <a:t>o</a:t>
            </a:r>
            <a:r>
              <a:rPr lang="en" sz="1200">
                <a:latin typeface="Times New Roman"/>
                <a:ea typeface="Times New Roman"/>
                <a:cs typeface="Times New Roman"/>
                <a:sym typeface="Times New Roman"/>
              </a:rPr>
              <a:t>r non-suspicious.</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Biggest Risk:</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To avoid ambiguity about whether the activity performed by human at railway station is really suspicious or not</a:t>
            </a:r>
            <a:endParaRPr sz="1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32"/>
          <p:cNvPicPr preferRelativeResize="0"/>
          <p:nvPr/>
        </p:nvPicPr>
        <p:blipFill>
          <a:blip r:embed="rId3">
            <a:alphaModFix/>
          </a:blip>
          <a:stretch>
            <a:fillRect/>
          </a:stretch>
        </p:blipFill>
        <p:spPr>
          <a:xfrm>
            <a:off x="896050" y="457825"/>
            <a:ext cx="7228399" cy="416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3"/>
          <p:cNvSpPr txBox="1"/>
          <p:nvPr>
            <p:ph type="title"/>
          </p:nvPr>
        </p:nvSpPr>
        <p:spPr>
          <a:xfrm>
            <a:off x="819150" y="3122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DATA ANNOTATION USING LABELIMG</a:t>
            </a:r>
            <a:endParaRPr>
              <a:latin typeface="Raleway"/>
              <a:ea typeface="Raleway"/>
              <a:cs typeface="Raleway"/>
              <a:sym typeface="Raleway"/>
            </a:endParaRPr>
          </a:p>
        </p:txBody>
      </p:sp>
      <p:sp>
        <p:nvSpPr>
          <p:cNvPr id="318" name="Google Shape;318;p33"/>
          <p:cNvSpPr txBox="1"/>
          <p:nvPr>
            <p:ph idx="1" type="body"/>
          </p:nvPr>
        </p:nvSpPr>
        <p:spPr>
          <a:xfrm>
            <a:off x="4510025" y="1327025"/>
            <a:ext cx="4450800" cy="361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We used LabelImg to label the activities in every image</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After labelling, a text file is generated for every image, containing the object class number and its coordinates in the following format :</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&lt;object-class-id&gt; &lt;center-x&gt; &lt;center-y&gt; &lt;width&gt; &lt;height&gt;</a:t>
            </a:r>
            <a:endParaRPr sz="1200">
              <a:latin typeface="Times New Roman"/>
              <a:ea typeface="Times New Roman"/>
              <a:cs typeface="Times New Roman"/>
              <a:sym typeface="Times New Roman"/>
            </a:endParaRPr>
          </a:p>
        </p:txBody>
      </p:sp>
      <p:pic>
        <p:nvPicPr>
          <p:cNvPr id="319" name="Google Shape;319;p33"/>
          <p:cNvPicPr preferRelativeResize="0"/>
          <p:nvPr/>
        </p:nvPicPr>
        <p:blipFill>
          <a:blip r:embed="rId3">
            <a:alphaModFix/>
          </a:blip>
          <a:stretch>
            <a:fillRect/>
          </a:stretch>
        </p:blipFill>
        <p:spPr>
          <a:xfrm>
            <a:off x="189925" y="1327025"/>
            <a:ext cx="4320099" cy="3618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KNOWLEDGE GAINED</a:t>
            </a:r>
            <a:endParaRPr>
              <a:latin typeface="Raleway"/>
              <a:ea typeface="Raleway"/>
              <a:cs typeface="Raleway"/>
              <a:sym typeface="Raleway"/>
            </a:endParaRPr>
          </a:p>
        </p:txBody>
      </p:sp>
      <p:sp>
        <p:nvSpPr>
          <p:cNvPr id="325" name="Google Shape;325;p34"/>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Continuous Integration and Continuous Deployment</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Usage of Central Repositories</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Build Tool </a:t>
            </a:r>
            <a:r>
              <a:rPr lang="en" sz="1200">
                <a:latin typeface="Times New Roman"/>
                <a:ea typeface="Times New Roman"/>
                <a:cs typeface="Times New Roman"/>
                <a:sym typeface="Times New Roman"/>
              </a:rPr>
              <a:t>deployment</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Rigorous Unit</a:t>
            </a:r>
            <a:r>
              <a:rPr lang="en" sz="1200">
                <a:latin typeface="Times New Roman"/>
                <a:ea typeface="Times New Roman"/>
                <a:cs typeface="Times New Roman"/>
                <a:sym typeface="Times New Roman"/>
              </a:rPr>
              <a:t> Testing</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Practical Knowledge in Computer Vision and machine learning </a:t>
            </a:r>
            <a:r>
              <a:rPr lang="en" sz="1200">
                <a:latin typeface="Times New Roman"/>
                <a:ea typeface="Times New Roman"/>
                <a:cs typeface="Times New Roman"/>
                <a:sym typeface="Times New Roman"/>
              </a:rPr>
              <a:t>domains</a:t>
            </a:r>
            <a:endParaRPr sz="1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5"/>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Build Tool: PyBuilder</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Central Repository: GitHub</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Integration: Jenkins</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Infrastructure: Docker</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Testing: PyBuilder / PyTest</a:t>
            </a:r>
            <a:endParaRPr sz="1200">
              <a:latin typeface="Times New Roman"/>
              <a:ea typeface="Times New Roman"/>
              <a:cs typeface="Times New Roman"/>
              <a:sym typeface="Times New Roman"/>
            </a:endParaRPr>
          </a:p>
        </p:txBody>
      </p:sp>
      <p:sp>
        <p:nvSpPr>
          <p:cNvPr id="331" name="Google Shape;331;p35"/>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INDUSTRIAL DEVELOPMENT ENVIRONMENT &amp; TOOLS</a:t>
            </a:r>
            <a:endParaRPr>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6"/>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Build Tool</a:t>
            </a:r>
            <a:endParaRPr>
              <a:latin typeface="Raleway"/>
              <a:ea typeface="Raleway"/>
              <a:cs typeface="Raleway"/>
              <a:sym typeface="Raleway"/>
            </a:endParaRPr>
          </a:p>
        </p:txBody>
      </p:sp>
      <p:sp>
        <p:nvSpPr>
          <p:cNvPr id="337" name="Google Shape;337;p36"/>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t/>
            </a:r>
            <a:endParaRPr sz="1200">
              <a:latin typeface="Times New Roman"/>
              <a:ea typeface="Times New Roman"/>
              <a:cs typeface="Times New Roman"/>
              <a:sym typeface="Times New Roman"/>
            </a:endParaRPr>
          </a:p>
        </p:txBody>
      </p:sp>
      <p:pic>
        <p:nvPicPr>
          <p:cNvPr id="338" name="Google Shape;338;p36"/>
          <p:cNvPicPr preferRelativeResize="0"/>
          <p:nvPr/>
        </p:nvPicPr>
        <p:blipFill>
          <a:blip r:embed="rId3">
            <a:alphaModFix/>
          </a:blip>
          <a:stretch>
            <a:fillRect/>
          </a:stretch>
        </p:blipFill>
        <p:spPr>
          <a:xfrm>
            <a:off x="819150" y="1990725"/>
            <a:ext cx="7505701" cy="292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863250" y="529625"/>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Central Repository - GITHUB</a:t>
            </a:r>
            <a:endParaRPr>
              <a:latin typeface="Raleway"/>
              <a:ea typeface="Raleway"/>
              <a:cs typeface="Raleway"/>
              <a:sym typeface="Raleway"/>
            </a:endParaRPr>
          </a:p>
        </p:txBody>
      </p:sp>
      <p:sp>
        <p:nvSpPr>
          <p:cNvPr id="344" name="Google Shape;344;p37"/>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t/>
            </a:r>
            <a:endParaRPr sz="1200">
              <a:latin typeface="Times New Roman"/>
              <a:ea typeface="Times New Roman"/>
              <a:cs typeface="Times New Roman"/>
              <a:sym typeface="Times New Roman"/>
            </a:endParaRPr>
          </a:p>
        </p:txBody>
      </p:sp>
      <p:pic>
        <p:nvPicPr>
          <p:cNvPr id="345" name="Google Shape;345;p37"/>
          <p:cNvPicPr preferRelativeResize="0"/>
          <p:nvPr/>
        </p:nvPicPr>
        <p:blipFill>
          <a:blip r:embed="rId3">
            <a:alphaModFix/>
          </a:blip>
          <a:stretch>
            <a:fillRect/>
          </a:stretch>
        </p:blipFill>
        <p:spPr>
          <a:xfrm>
            <a:off x="863250" y="1621063"/>
            <a:ext cx="7599174" cy="318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285750" y="3122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Infrastructure - Docker</a:t>
            </a:r>
            <a:endParaRPr>
              <a:latin typeface="Raleway"/>
              <a:ea typeface="Raleway"/>
              <a:cs typeface="Raleway"/>
              <a:sym typeface="Raleway"/>
            </a:endParaRPr>
          </a:p>
        </p:txBody>
      </p:sp>
      <p:pic>
        <p:nvPicPr>
          <p:cNvPr id="351" name="Google Shape;351;p38"/>
          <p:cNvPicPr preferRelativeResize="0"/>
          <p:nvPr/>
        </p:nvPicPr>
        <p:blipFill>
          <a:blip r:embed="rId3">
            <a:alphaModFix/>
          </a:blip>
          <a:stretch>
            <a:fillRect/>
          </a:stretch>
        </p:blipFill>
        <p:spPr>
          <a:xfrm>
            <a:off x="346712" y="1011525"/>
            <a:ext cx="8450576" cy="1815250"/>
          </a:xfrm>
          <a:prstGeom prst="rect">
            <a:avLst/>
          </a:prstGeom>
          <a:noFill/>
          <a:ln>
            <a:noFill/>
          </a:ln>
        </p:spPr>
      </p:pic>
      <p:pic>
        <p:nvPicPr>
          <p:cNvPr id="352" name="Google Shape;352;p38"/>
          <p:cNvPicPr preferRelativeResize="0"/>
          <p:nvPr/>
        </p:nvPicPr>
        <p:blipFill>
          <a:blip r:embed="rId4">
            <a:alphaModFix/>
          </a:blip>
          <a:stretch>
            <a:fillRect/>
          </a:stretch>
        </p:blipFill>
        <p:spPr>
          <a:xfrm>
            <a:off x="400775" y="2917625"/>
            <a:ext cx="4171215" cy="1977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DIFFICULTIES FACED</a:t>
            </a:r>
            <a:endParaRPr>
              <a:latin typeface="Raleway"/>
              <a:ea typeface="Raleway"/>
              <a:cs typeface="Raleway"/>
              <a:sym typeface="Raleway"/>
            </a:endParaRPr>
          </a:p>
        </p:txBody>
      </p:sp>
      <p:sp>
        <p:nvSpPr>
          <p:cNvPr id="358" name="Google Shape;358;p39"/>
          <p:cNvSpPr txBox="1"/>
          <p:nvPr>
            <p:ph idx="1" type="body"/>
          </p:nvPr>
        </p:nvSpPr>
        <p:spPr>
          <a:xfrm>
            <a:off x="819138" y="2057508"/>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Building well labelled Dataset from scratch</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Training Custom Model</a:t>
            </a:r>
            <a:endParaRPr sz="12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40"/>
          <p:cNvPicPr preferRelativeResize="0"/>
          <p:nvPr/>
        </p:nvPicPr>
        <p:blipFill>
          <a:blip r:embed="rId3">
            <a:alphaModFix/>
          </a:blip>
          <a:stretch>
            <a:fillRect/>
          </a:stretch>
        </p:blipFill>
        <p:spPr>
          <a:xfrm>
            <a:off x="223100" y="210700"/>
            <a:ext cx="8712950" cy="469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TECHNOLOGIES USED</a:t>
            </a:r>
            <a:endParaRPr>
              <a:latin typeface="Raleway"/>
              <a:ea typeface="Raleway"/>
              <a:cs typeface="Raleway"/>
              <a:sym typeface="Raleway"/>
            </a:endParaRPr>
          </a:p>
        </p:txBody>
      </p:sp>
      <p:sp>
        <p:nvSpPr>
          <p:cNvPr id="141" name="Google Shape;141;p15"/>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Those Taught In Class</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OpenCV</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Those Which Are Self-Learnt By Us</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Tensorflow</a:t>
            </a:r>
            <a:endParaRPr sz="1200">
              <a:latin typeface="Times New Roman"/>
              <a:ea typeface="Times New Roman"/>
              <a:cs typeface="Times New Roman"/>
              <a:sym typeface="Times New Roman"/>
            </a:endParaRPr>
          </a:p>
          <a:p>
            <a:pPr indent="-304800" lvl="1" marL="9144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YOLOv3</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SCHEDULE</a:t>
            </a:r>
            <a:endParaRPr>
              <a:latin typeface="Raleway"/>
              <a:ea typeface="Raleway"/>
              <a:cs typeface="Raleway"/>
              <a:sym typeface="Raleway"/>
            </a:endParaRPr>
          </a:p>
        </p:txBody>
      </p:sp>
      <p:sp>
        <p:nvSpPr>
          <p:cNvPr descr="Background pointer shape in timeline graphic" id="147" name="Google Shape;147;p16"/>
          <p:cNvSpPr/>
          <p:nvPr/>
        </p:nvSpPr>
        <p:spPr>
          <a:xfrm>
            <a:off x="534324" y="3217137"/>
            <a:ext cx="1845300" cy="522600"/>
          </a:xfrm>
          <a:prstGeom prst="homePlate">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txBox="1"/>
          <p:nvPr/>
        </p:nvSpPr>
        <p:spPr>
          <a:xfrm>
            <a:off x="534314" y="3313571"/>
            <a:ext cx="14346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1 February 2019</a:t>
            </a:r>
            <a:endParaRPr b="1" sz="1600">
              <a:solidFill>
                <a:srgbClr val="FFFFFF"/>
              </a:solidFill>
              <a:latin typeface="Lato"/>
              <a:ea typeface="Lato"/>
              <a:cs typeface="Lato"/>
              <a:sym typeface="Lato"/>
            </a:endParaRPr>
          </a:p>
        </p:txBody>
      </p:sp>
      <p:grpSp>
        <p:nvGrpSpPr>
          <p:cNvPr id="149" name="Google Shape;149;p16"/>
          <p:cNvGrpSpPr/>
          <p:nvPr/>
        </p:nvGrpSpPr>
        <p:grpSpPr>
          <a:xfrm>
            <a:off x="1153612" y="2804228"/>
            <a:ext cx="196036" cy="416153"/>
            <a:chOff x="777447" y="1610215"/>
            <a:chExt cx="198900" cy="593656"/>
          </a:xfrm>
        </p:grpSpPr>
        <p:cxnSp>
          <p:nvCxnSpPr>
            <p:cNvPr id="150" name="Google Shape;150;p16"/>
            <p:cNvCxnSpPr/>
            <p:nvPr/>
          </p:nvCxnSpPr>
          <p:spPr>
            <a:xfrm>
              <a:off x="876909" y="1649171"/>
              <a:ext cx="0" cy="554700"/>
            </a:xfrm>
            <a:prstGeom prst="straightConnector1">
              <a:avLst/>
            </a:prstGeom>
            <a:noFill/>
            <a:ln cap="flat" cmpd="sng" w="9525">
              <a:solidFill>
                <a:srgbClr val="000000"/>
              </a:solidFill>
              <a:prstDash val="solid"/>
              <a:round/>
              <a:headEnd len="sm" w="sm" type="none"/>
              <a:tailEnd len="sm" w="sm" type="none"/>
            </a:ln>
          </p:spPr>
        </p:cxnSp>
        <p:sp>
          <p:nvSpPr>
            <p:cNvPr id="151" name="Google Shape;151;p16"/>
            <p:cNvSpPr/>
            <p:nvPr/>
          </p:nvSpPr>
          <p:spPr>
            <a:xfrm>
              <a:off x="777447"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16"/>
          <p:cNvSpPr txBox="1"/>
          <p:nvPr/>
        </p:nvSpPr>
        <p:spPr>
          <a:xfrm>
            <a:off x="198300" y="1945850"/>
            <a:ext cx="2210400" cy="63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000000"/>
                </a:solidFill>
                <a:latin typeface="Lato"/>
                <a:ea typeface="Lato"/>
                <a:cs typeface="Lato"/>
                <a:sym typeface="Lato"/>
              </a:rPr>
              <a:t>Object Detection: Learning + Implementation</a:t>
            </a:r>
            <a:endParaRPr sz="1600">
              <a:solidFill>
                <a:srgbClr val="000000"/>
              </a:solidFill>
              <a:latin typeface="Lato"/>
              <a:ea typeface="Lato"/>
              <a:cs typeface="Lato"/>
              <a:sym typeface="Lato"/>
            </a:endParaRPr>
          </a:p>
        </p:txBody>
      </p:sp>
      <p:sp>
        <p:nvSpPr>
          <p:cNvPr descr="Background pointer shape in timeline graphic" id="153" name="Google Shape;153;p16"/>
          <p:cNvSpPr/>
          <p:nvPr/>
        </p:nvSpPr>
        <p:spPr>
          <a:xfrm>
            <a:off x="1989188" y="3217137"/>
            <a:ext cx="2021700" cy="5226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txBox="1"/>
          <p:nvPr/>
        </p:nvSpPr>
        <p:spPr>
          <a:xfrm>
            <a:off x="2293997" y="3313571"/>
            <a:ext cx="12966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20 February 2019</a:t>
            </a:r>
            <a:endParaRPr b="1" sz="1600">
              <a:solidFill>
                <a:srgbClr val="FFFFFF"/>
              </a:solidFill>
              <a:latin typeface="Lato"/>
              <a:ea typeface="Lato"/>
              <a:cs typeface="Lato"/>
              <a:sym typeface="Lato"/>
            </a:endParaRPr>
          </a:p>
        </p:txBody>
      </p:sp>
      <p:grpSp>
        <p:nvGrpSpPr>
          <p:cNvPr id="155" name="Google Shape;155;p16"/>
          <p:cNvGrpSpPr/>
          <p:nvPr/>
        </p:nvGrpSpPr>
        <p:grpSpPr>
          <a:xfrm>
            <a:off x="2844273" y="3735677"/>
            <a:ext cx="196036" cy="416153"/>
            <a:chOff x="2223534" y="2938958"/>
            <a:chExt cx="198900" cy="593656"/>
          </a:xfrm>
        </p:grpSpPr>
        <p:cxnSp>
          <p:nvCxnSpPr>
            <p:cNvPr id="156" name="Google Shape;156;p16"/>
            <p:cNvCxnSpPr/>
            <p:nvPr/>
          </p:nvCxnSpPr>
          <p:spPr>
            <a:xfrm rot="10800000">
              <a:off x="2322997" y="2938958"/>
              <a:ext cx="0" cy="554700"/>
            </a:xfrm>
            <a:prstGeom prst="straightConnector1">
              <a:avLst/>
            </a:prstGeom>
            <a:noFill/>
            <a:ln cap="flat" cmpd="sng" w="9525">
              <a:solidFill>
                <a:srgbClr val="000000"/>
              </a:solidFill>
              <a:prstDash val="solid"/>
              <a:round/>
              <a:headEnd len="sm" w="sm" type="none"/>
              <a:tailEnd len="sm" w="sm" type="none"/>
            </a:ln>
          </p:spPr>
        </p:cxnSp>
        <p:sp>
          <p:nvSpPr>
            <p:cNvPr id="157" name="Google Shape;157;p16"/>
            <p:cNvSpPr/>
            <p:nvPr/>
          </p:nvSpPr>
          <p:spPr>
            <a:xfrm flipH="1" rot="10800000">
              <a:off x="2223534"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16"/>
          <p:cNvSpPr txBox="1"/>
          <p:nvPr/>
        </p:nvSpPr>
        <p:spPr>
          <a:xfrm>
            <a:off x="1837044" y="4309925"/>
            <a:ext cx="2210400" cy="63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000000"/>
                </a:solidFill>
                <a:latin typeface="Lato"/>
                <a:ea typeface="Lato"/>
                <a:cs typeface="Lato"/>
                <a:sym typeface="Lato"/>
              </a:rPr>
              <a:t>Object Tracking: Learning + Implementation</a:t>
            </a:r>
            <a:endParaRPr sz="1600">
              <a:solidFill>
                <a:srgbClr val="000000"/>
              </a:solidFill>
              <a:latin typeface="Lato"/>
              <a:ea typeface="Lato"/>
              <a:cs typeface="Lato"/>
              <a:sym typeface="Lato"/>
            </a:endParaRPr>
          </a:p>
        </p:txBody>
      </p:sp>
      <p:sp>
        <p:nvSpPr>
          <p:cNvPr descr="Background pointer shape in timeline graphic" id="159" name="Google Shape;159;p16"/>
          <p:cNvSpPr/>
          <p:nvPr/>
        </p:nvSpPr>
        <p:spPr>
          <a:xfrm>
            <a:off x="3620275" y="3217137"/>
            <a:ext cx="2021700" cy="5226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txBox="1"/>
          <p:nvPr/>
        </p:nvSpPr>
        <p:spPr>
          <a:xfrm>
            <a:off x="3911798" y="3313571"/>
            <a:ext cx="12966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10 March 2019</a:t>
            </a:r>
            <a:endParaRPr b="1" sz="1600">
              <a:solidFill>
                <a:srgbClr val="FFFFFF"/>
              </a:solidFill>
              <a:latin typeface="Lato"/>
              <a:ea typeface="Lato"/>
              <a:cs typeface="Lato"/>
              <a:sym typeface="Lato"/>
            </a:endParaRPr>
          </a:p>
        </p:txBody>
      </p:sp>
      <p:grpSp>
        <p:nvGrpSpPr>
          <p:cNvPr id="161" name="Google Shape;161;p16"/>
          <p:cNvGrpSpPr/>
          <p:nvPr/>
        </p:nvGrpSpPr>
        <p:grpSpPr>
          <a:xfrm>
            <a:off x="4455643" y="2804228"/>
            <a:ext cx="196036" cy="416153"/>
            <a:chOff x="3918084" y="1610215"/>
            <a:chExt cx="198900" cy="593656"/>
          </a:xfrm>
        </p:grpSpPr>
        <p:cxnSp>
          <p:nvCxnSpPr>
            <p:cNvPr id="162" name="Google Shape;162;p16"/>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163" name="Google Shape;163;p16"/>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6"/>
          <p:cNvSpPr txBox="1"/>
          <p:nvPr/>
        </p:nvSpPr>
        <p:spPr>
          <a:xfrm>
            <a:off x="3448408" y="1945850"/>
            <a:ext cx="2210400" cy="63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000000"/>
                </a:solidFill>
                <a:latin typeface="Lato"/>
                <a:ea typeface="Lato"/>
                <a:cs typeface="Lato"/>
                <a:sym typeface="Lato"/>
              </a:rPr>
              <a:t>Human Activity Recognition: Learning + Implementation</a:t>
            </a:r>
            <a:endParaRPr sz="1600">
              <a:solidFill>
                <a:srgbClr val="000000"/>
              </a:solidFill>
              <a:latin typeface="Lato"/>
              <a:ea typeface="Lato"/>
              <a:cs typeface="Lato"/>
              <a:sym typeface="Lato"/>
            </a:endParaRPr>
          </a:p>
        </p:txBody>
      </p:sp>
      <p:sp>
        <p:nvSpPr>
          <p:cNvPr descr="Background pointer shape in timeline graphic" id="165" name="Google Shape;165;p16"/>
          <p:cNvSpPr/>
          <p:nvPr/>
        </p:nvSpPr>
        <p:spPr>
          <a:xfrm>
            <a:off x="5251364" y="3217137"/>
            <a:ext cx="2021700" cy="5226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txBox="1"/>
          <p:nvPr/>
        </p:nvSpPr>
        <p:spPr>
          <a:xfrm>
            <a:off x="5536996" y="3313571"/>
            <a:ext cx="12966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1 April 2019</a:t>
            </a:r>
            <a:endParaRPr b="1" sz="1600">
              <a:solidFill>
                <a:srgbClr val="FFFFFF"/>
              </a:solidFill>
              <a:latin typeface="Lato"/>
              <a:ea typeface="Lato"/>
              <a:cs typeface="Lato"/>
              <a:sym typeface="Lato"/>
            </a:endParaRPr>
          </a:p>
        </p:txBody>
      </p:sp>
      <p:grpSp>
        <p:nvGrpSpPr>
          <p:cNvPr id="167" name="Google Shape;167;p16"/>
          <p:cNvGrpSpPr/>
          <p:nvPr/>
        </p:nvGrpSpPr>
        <p:grpSpPr>
          <a:xfrm>
            <a:off x="6085358" y="3735677"/>
            <a:ext cx="196036" cy="416153"/>
            <a:chOff x="5958946" y="2938958"/>
            <a:chExt cx="198900" cy="593656"/>
          </a:xfrm>
        </p:grpSpPr>
        <p:cxnSp>
          <p:nvCxnSpPr>
            <p:cNvPr id="168" name="Google Shape;168;p16"/>
            <p:cNvCxnSpPr/>
            <p:nvPr/>
          </p:nvCxnSpPr>
          <p:spPr>
            <a:xfrm rot="10800000">
              <a:off x="6058409" y="2938958"/>
              <a:ext cx="0" cy="554700"/>
            </a:xfrm>
            <a:prstGeom prst="straightConnector1">
              <a:avLst/>
            </a:prstGeom>
            <a:noFill/>
            <a:ln cap="flat" cmpd="sng" w="9525">
              <a:solidFill>
                <a:srgbClr val="000000"/>
              </a:solidFill>
              <a:prstDash val="solid"/>
              <a:round/>
              <a:headEnd len="sm" w="sm" type="none"/>
              <a:tailEnd len="sm" w="sm" type="none"/>
            </a:ln>
          </p:spPr>
        </p:cxnSp>
        <p:sp>
          <p:nvSpPr>
            <p:cNvPr id="169" name="Google Shape;169;p16"/>
            <p:cNvSpPr/>
            <p:nvPr/>
          </p:nvSpPr>
          <p:spPr>
            <a:xfrm flipH="1" rot="10800000">
              <a:off x="5958946"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16"/>
          <p:cNvSpPr txBox="1"/>
          <p:nvPr/>
        </p:nvSpPr>
        <p:spPr>
          <a:xfrm>
            <a:off x="5080026" y="4309925"/>
            <a:ext cx="2210400" cy="63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000000"/>
                </a:solidFill>
                <a:latin typeface="Lato"/>
                <a:ea typeface="Lato"/>
                <a:cs typeface="Lato"/>
                <a:sym typeface="Lato"/>
              </a:rPr>
              <a:t>Train Software on Suspicious Activities Dataset</a:t>
            </a:r>
            <a:endParaRPr sz="1600">
              <a:solidFill>
                <a:srgbClr val="000000"/>
              </a:solidFill>
              <a:latin typeface="Lato"/>
              <a:ea typeface="Lato"/>
              <a:cs typeface="Lato"/>
              <a:sym typeface="Lato"/>
            </a:endParaRPr>
          </a:p>
        </p:txBody>
      </p:sp>
      <p:sp>
        <p:nvSpPr>
          <p:cNvPr descr="Background pointer shape in timeline graphic" id="171" name="Google Shape;171;p16"/>
          <p:cNvSpPr/>
          <p:nvPr/>
        </p:nvSpPr>
        <p:spPr>
          <a:xfrm>
            <a:off x="6882453" y="3217137"/>
            <a:ext cx="2021700" cy="5226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6"/>
          <p:cNvSpPr txBox="1"/>
          <p:nvPr/>
        </p:nvSpPr>
        <p:spPr>
          <a:xfrm>
            <a:off x="7207403" y="3313571"/>
            <a:ext cx="12966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Lato"/>
                <a:ea typeface="Lato"/>
                <a:cs typeface="Lato"/>
                <a:sym typeface="Lato"/>
              </a:rPr>
              <a:t>20 April 2019</a:t>
            </a:r>
            <a:endParaRPr b="1" sz="1600">
              <a:solidFill>
                <a:srgbClr val="FFFFFF"/>
              </a:solidFill>
              <a:latin typeface="Lato"/>
              <a:ea typeface="Lato"/>
              <a:cs typeface="Lato"/>
              <a:sym typeface="Lato"/>
            </a:endParaRPr>
          </a:p>
        </p:txBody>
      </p:sp>
      <p:grpSp>
        <p:nvGrpSpPr>
          <p:cNvPr id="173" name="Google Shape;173;p16"/>
          <p:cNvGrpSpPr/>
          <p:nvPr/>
        </p:nvGrpSpPr>
        <p:grpSpPr>
          <a:xfrm>
            <a:off x="7757660" y="2804228"/>
            <a:ext cx="196036" cy="416153"/>
            <a:chOff x="3918084" y="1610215"/>
            <a:chExt cx="198900" cy="593656"/>
          </a:xfrm>
        </p:grpSpPr>
        <p:cxnSp>
          <p:nvCxnSpPr>
            <p:cNvPr id="174" name="Google Shape;174;p16"/>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175" name="Google Shape;175;p16"/>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16"/>
          <p:cNvSpPr txBox="1"/>
          <p:nvPr/>
        </p:nvSpPr>
        <p:spPr>
          <a:xfrm>
            <a:off x="6750422" y="1945850"/>
            <a:ext cx="2210400" cy="63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000000"/>
                </a:solidFill>
                <a:latin typeface="Lato"/>
                <a:ea typeface="Lato"/>
                <a:cs typeface="Lato"/>
                <a:sym typeface="Lato"/>
              </a:rPr>
              <a:t>Final Implementation</a:t>
            </a:r>
            <a:endParaRPr sz="1600">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7"/>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ROLES AND RESPONSIBILITIES</a:t>
            </a:r>
            <a:endParaRPr>
              <a:latin typeface="Raleway"/>
              <a:ea typeface="Raleway"/>
              <a:cs typeface="Raleway"/>
              <a:sym typeface="Raleway"/>
            </a:endParaRPr>
          </a:p>
        </p:txBody>
      </p:sp>
      <p:graphicFrame>
        <p:nvGraphicFramePr>
          <p:cNvPr id="182" name="Google Shape;182;p17"/>
          <p:cNvGraphicFramePr/>
          <p:nvPr/>
        </p:nvGraphicFramePr>
        <p:xfrm>
          <a:off x="952500" y="2228850"/>
          <a:ext cx="3000000" cy="3000000"/>
        </p:xfrm>
        <a:graphic>
          <a:graphicData uri="http://schemas.openxmlformats.org/drawingml/2006/table">
            <a:tbl>
              <a:tblPr>
                <a:noFill/>
                <a:tableStyleId>{DCFFE690-7185-4382-B409-A90F6F778EC5}</a:tableStyleId>
              </a:tblPr>
              <a:tblGrid>
                <a:gridCol w="3619500"/>
                <a:gridCol w="3619500"/>
              </a:tblGrid>
              <a:tr h="381000">
                <a:tc>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NAME</a:t>
                      </a:r>
                      <a:endParaRPr b="1" sz="1200">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MODULE</a:t>
                      </a:r>
                      <a:endParaRPr b="1" sz="1200">
                        <a:latin typeface="Times New Roman"/>
                        <a:ea typeface="Times New Roman"/>
                        <a:cs typeface="Times New Roman"/>
                        <a:sym typeface="Times New Roman"/>
                      </a:endParaRPr>
                    </a:p>
                  </a:txBody>
                  <a:tcPr marT="91425" marB="91425" marR="91425" marL="91425" anchor="ctr"/>
                </a:tc>
              </a:tr>
              <a:tr h="381000">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Ajinkya Bedekar</a:t>
                      </a:r>
                      <a:endParaRPr sz="1200">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Human Body Recognition</a:t>
                      </a:r>
                      <a:endParaRPr sz="1200">
                        <a:latin typeface="Times New Roman"/>
                        <a:ea typeface="Times New Roman"/>
                        <a:cs typeface="Times New Roman"/>
                        <a:sym typeface="Times New Roman"/>
                      </a:endParaRPr>
                    </a:p>
                  </a:txBody>
                  <a:tcPr marT="91425" marB="91425" marR="91425" marL="91425" anchor="ctr"/>
                </a:tc>
              </a:tr>
              <a:tr h="381000">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Ankit Gupta</a:t>
                      </a:r>
                      <a:endParaRPr sz="1200">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Basic Human Activity Tracking</a:t>
                      </a:r>
                      <a:endParaRPr sz="1200">
                        <a:latin typeface="Times New Roman"/>
                        <a:ea typeface="Times New Roman"/>
                        <a:cs typeface="Times New Roman"/>
                        <a:sym typeface="Times New Roman"/>
                      </a:endParaRPr>
                    </a:p>
                  </a:txBody>
                  <a:tcPr marT="91425" marB="91425" marR="91425" marL="91425" anchor="ctr"/>
                </a:tc>
              </a:tr>
              <a:tr h="381000">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Deeptonabho Dutta</a:t>
                      </a:r>
                      <a:endParaRPr sz="1200">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Defining Unambiguous Suspicious Activities In Railway Stations</a:t>
                      </a:r>
                      <a:endParaRPr sz="1200">
                        <a:latin typeface="Times New Roman"/>
                        <a:ea typeface="Times New Roman"/>
                        <a:cs typeface="Times New Roman"/>
                        <a:sym typeface="Times New Roman"/>
                      </a:endParaRPr>
                    </a:p>
                  </a:txBody>
                  <a:tcPr marT="91425" marB="91425" marR="91425" marL="91425" anchor="ctr"/>
                </a:tc>
              </a:tr>
              <a:tr h="381000">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Dhruva Agarwal</a:t>
                      </a:r>
                      <a:endParaRPr sz="1200">
                        <a:latin typeface="Times New Roman"/>
                        <a:ea typeface="Times New Roman"/>
                        <a:cs typeface="Times New Roman"/>
                        <a:sym typeface="Times New Roman"/>
                      </a:endParaRPr>
                    </a:p>
                  </a:txBody>
                  <a:tcPr marT="91425" marB="91425" marR="91425" marL="91425" anchor="ctr"/>
                </a:tc>
                <a:tc>
                  <a:txBody>
                    <a:bodyPr>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Training The Model</a:t>
                      </a:r>
                      <a:endParaRPr sz="1200">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8"/>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aleway"/>
                <a:ea typeface="Raleway"/>
                <a:cs typeface="Raleway"/>
                <a:sym typeface="Raleway"/>
              </a:rPr>
              <a:t>PROJECT PLAN FINAL</a:t>
            </a:r>
            <a:endParaRPr sz="3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819150" y="845600"/>
            <a:ext cx="7505700" cy="9546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3000"/>
              <a:buNone/>
            </a:pPr>
            <a:r>
              <a:t/>
            </a:r>
            <a:endParaRPr/>
          </a:p>
          <a:p>
            <a:pPr indent="0" lvl="0" marL="0" rtl="0" algn="just">
              <a:lnSpc>
                <a:spcPct val="100000"/>
              </a:lnSpc>
              <a:spcBef>
                <a:spcPts val="0"/>
              </a:spcBef>
              <a:spcAft>
                <a:spcPts val="0"/>
              </a:spcAft>
              <a:buSzPts val="3000"/>
              <a:buNone/>
            </a:pPr>
            <a:r>
              <a:t/>
            </a:r>
            <a:endParaRPr/>
          </a:p>
        </p:txBody>
      </p:sp>
      <p:sp>
        <p:nvSpPr>
          <p:cNvPr id="193" name="Google Shape;193;p19"/>
          <p:cNvSpPr txBox="1"/>
          <p:nvPr>
            <p:ph idx="1" type="body"/>
          </p:nvPr>
        </p:nvSpPr>
        <p:spPr>
          <a:xfrm>
            <a:off x="198300" y="210700"/>
            <a:ext cx="8725500" cy="4722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1600"/>
              </a:spcBef>
              <a:spcAft>
                <a:spcPts val="1600"/>
              </a:spcAft>
              <a:buSzPts val="1400"/>
              <a:buNone/>
            </a:pPr>
            <a:r>
              <a:rPr lang="en" sz="1800">
                <a:solidFill>
                  <a:srgbClr val="000000"/>
                </a:solidFill>
                <a:latin typeface="Times New Roman"/>
                <a:ea typeface="Times New Roman"/>
                <a:cs typeface="Times New Roman"/>
                <a:sym typeface="Times New Roman"/>
              </a:rPr>
              <a:t>Step1: Human body recognition 			  Step 2: Basic human activity tracking</a:t>
            </a:r>
            <a:endParaRPr sz="1800">
              <a:solidFill>
                <a:srgbClr val="000000"/>
              </a:solidFill>
              <a:latin typeface="Times New Roman"/>
              <a:ea typeface="Times New Roman"/>
              <a:cs typeface="Times New Roman"/>
              <a:sym typeface="Times New Roman"/>
            </a:endParaRPr>
          </a:p>
        </p:txBody>
      </p:sp>
      <p:pic>
        <p:nvPicPr>
          <p:cNvPr id="194" name="Google Shape;194;p19"/>
          <p:cNvPicPr preferRelativeResize="0"/>
          <p:nvPr/>
        </p:nvPicPr>
        <p:blipFill rotWithShape="1">
          <a:blip r:embed="rId3">
            <a:alphaModFix/>
          </a:blip>
          <a:srcRect b="9704" l="0" r="0" t="9696"/>
          <a:stretch/>
        </p:blipFill>
        <p:spPr>
          <a:xfrm>
            <a:off x="599575" y="1951932"/>
            <a:ext cx="3601350" cy="2913474"/>
          </a:xfrm>
          <a:prstGeom prst="rect">
            <a:avLst/>
          </a:prstGeom>
          <a:noFill/>
          <a:ln>
            <a:noFill/>
          </a:ln>
        </p:spPr>
      </p:pic>
      <p:pic>
        <p:nvPicPr>
          <p:cNvPr id="195" name="Google Shape;195;p19"/>
          <p:cNvPicPr preferRelativeResize="0"/>
          <p:nvPr/>
        </p:nvPicPr>
        <p:blipFill rotWithShape="1">
          <a:blip r:embed="rId4">
            <a:alphaModFix/>
          </a:blip>
          <a:srcRect b="5092" l="0" r="0" t="5101"/>
          <a:stretch/>
        </p:blipFill>
        <p:spPr>
          <a:xfrm>
            <a:off x="4918350" y="1951931"/>
            <a:ext cx="3755300" cy="291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0"/>
          <p:cNvSpPr txBox="1"/>
          <p:nvPr>
            <p:ph idx="1" type="body"/>
          </p:nvPr>
        </p:nvSpPr>
        <p:spPr>
          <a:xfrm>
            <a:off x="210700" y="210700"/>
            <a:ext cx="8737500" cy="47220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1600"/>
              </a:spcBef>
              <a:spcAft>
                <a:spcPts val="0"/>
              </a:spcAft>
              <a:buNone/>
            </a:pPr>
            <a:r>
              <a:rPr lang="en" sz="1800">
                <a:solidFill>
                  <a:srgbClr val="000000"/>
                </a:solidFill>
                <a:latin typeface="Times New Roman"/>
                <a:ea typeface="Times New Roman"/>
                <a:cs typeface="Times New Roman"/>
                <a:sym typeface="Times New Roman"/>
              </a:rPr>
              <a:t>Step3: Defining unambiguous suspicious                   Step 4 : Training the model  </a:t>
            </a:r>
            <a:endParaRPr sz="1800">
              <a:solidFill>
                <a:srgbClr val="000000"/>
              </a:solidFill>
              <a:latin typeface="Times New Roman"/>
              <a:ea typeface="Times New Roman"/>
              <a:cs typeface="Times New Roman"/>
              <a:sym typeface="Times New Roman"/>
            </a:endParaRPr>
          </a:p>
          <a:p>
            <a:pPr indent="0" lvl="0" marL="457200" marR="0" rtl="0" algn="just">
              <a:lnSpc>
                <a:spcPct val="115000"/>
              </a:lnSpc>
              <a:spcBef>
                <a:spcPts val="1600"/>
              </a:spcBef>
              <a:spcAft>
                <a:spcPts val="1200"/>
              </a:spcAft>
              <a:buNone/>
            </a:pPr>
            <a:r>
              <a:rPr lang="en" sz="1800">
                <a:solidFill>
                  <a:srgbClr val="000000"/>
                </a:solidFill>
                <a:latin typeface="Times New Roman"/>
                <a:ea typeface="Times New Roman"/>
                <a:cs typeface="Times New Roman"/>
                <a:sym typeface="Times New Roman"/>
              </a:rPr>
              <a:t>activities in a railway station</a:t>
            </a:r>
            <a:endParaRPr sz="1800">
              <a:solidFill>
                <a:srgbClr val="000000"/>
              </a:solidFill>
              <a:latin typeface="Times New Roman"/>
              <a:ea typeface="Times New Roman"/>
              <a:cs typeface="Times New Roman"/>
              <a:sym typeface="Times New Roman"/>
            </a:endParaRPr>
          </a:p>
        </p:txBody>
      </p:sp>
      <p:pic>
        <p:nvPicPr>
          <p:cNvPr id="201" name="Google Shape;201;p20"/>
          <p:cNvPicPr preferRelativeResize="0"/>
          <p:nvPr/>
        </p:nvPicPr>
        <p:blipFill rotWithShape="1">
          <a:blip r:embed="rId3">
            <a:alphaModFix/>
          </a:blip>
          <a:srcRect b="8773" l="0" r="0" t="8773"/>
          <a:stretch/>
        </p:blipFill>
        <p:spPr>
          <a:xfrm>
            <a:off x="576150" y="1963875"/>
            <a:ext cx="3905526" cy="2409900"/>
          </a:xfrm>
          <a:prstGeom prst="rect">
            <a:avLst/>
          </a:prstGeom>
          <a:noFill/>
          <a:ln>
            <a:noFill/>
          </a:ln>
        </p:spPr>
      </p:pic>
      <p:pic>
        <p:nvPicPr>
          <p:cNvPr id="202" name="Google Shape;202;p20"/>
          <p:cNvPicPr preferRelativeResize="0"/>
          <p:nvPr/>
        </p:nvPicPr>
        <p:blipFill rotWithShape="1">
          <a:blip r:embed="rId4">
            <a:alphaModFix/>
          </a:blip>
          <a:srcRect b="0" l="3514" r="3505" t="0"/>
          <a:stretch/>
        </p:blipFill>
        <p:spPr>
          <a:xfrm>
            <a:off x="4920475" y="1963875"/>
            <a:ext cx="3685952" cy="26412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819150" y="845600"/>
            <a:ext cx="7505700" cy="954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SCOPE (Unambiguous Suspicious Activities)</a:t>
            </a:r>
            <a:endParaRPr>
              <a:latin typeface="Raleway"/>
              <a:ea typeface="Raleway"/>
              <a:cs typeface="Raleway"/>
              <a:sym typeface="Raleway"/>
            </a:endParaRPr>
          </a:p>
        </p:txBody>
      </p:sp>
      <p:sp>
        <p:nvSpPr>
          <p:cNvPr id="208" name="Google Shape;208;p21"/>
          <p:cNvSpPr txBox="1"/>
          <p:nvPr>
            <p:ph idx="1" type="body"/>
          </p:nvPr>
        </p:nvSpPr>
        <p:spPr>
          <a:xfrm>
            <a:off x="819150" y="1990725"/>
            <a:ext cx="7505700" cy="2448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Leaving the bag unattended</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Snatching of objects</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Crossing of railway tracks</a:t>
            </a:r>
            <a:endParaRPr sz="12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